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fb637b5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fb637b5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dfc27373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3dfc27373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dfc27373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dfc27373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3dfc27373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3dfc27373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dfc27373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3dfc27373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dfc27373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dfc27373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3dfc27373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3dfc27373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3dfc27373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3dfc27373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dfc27373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dfc27373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dfc273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3dfc273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dfc27373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dfc27373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3dfc27373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3dfc2737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dfc27373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dfc27373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3dfc27373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3dfc27373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224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ja" sz="4200"/>
              <a:t>令和４年７月23日（土）</a:t>
            </a:r>
            <a:endParaRPr sz="4200"/>
          </a:p>
          <a:p>
            <a:pPr marL="0" lvl="0" indent="0" algn="ctr" rtl="0">
              <a:spcBef>
                <a:spcPts val="0"/>
              </a:spcBef>
              <a:spcAft>
                <a:spcPts val="0"/>
              </a:spcAft>
              <a:buNone/>
            </a:pPr>
            <a:r>
              <a:rPr lang="ja"/>
              <a:t>もりやま未来ミーティング</a:t>
            </a:r>
            <a:endParaRPr/>
          </a:p>
        </p:txBody>
      </p:sp>
      <p:sp>
        <p:nvSpPr>
          <p:cNvPr id="55" name="Google Shape;55;p13"/>
          <p:cNvSpPr txBox="1">
            <a:spLocks noGrp="1"/>
          </p:cNvSpPr>
          <p:nvPr>
            <p:ph type="subTitle" idx="1"/>
          </p:nvPr>
        </p:nvSpPr>
        <p:spPr>
          <a:xfrm>
            <a:off x="311700" y="31389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ja" sz="3100">
                <a:solidFill>
                  <a:srgbClr val="000000"/>
                </a:solidFill>
              </a:rPr>
              <a:t>参加者アンケート結果</a:t>
            </a:r>
            <a:endParaRPr sz="31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ファシリテーターの進行について（理由）</a:t>
            </a:r>
            <a:endParaRPr/>
          </a:p>
        </p:txBody>
      </p:sp>
      <p:sp>
        <p:nvSpPr>
          <p:cNvPr id="113" name="Google Shape;11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101600" lvl="0" indent="-320675" algn="l" rtl="0">
              <a:lnSpc>
                <a:spcPct val="142857"/>
              </a:lnSpc>
              <a:spcBef>
                <a:spcPts val="300"/>
              </a:spcBef>
              <a:spcAft>
                <a:spcPts val="0"/>
              </a:spcAft>
              <a:buClr>
                <a:srgbClr val="202124"/>
              </a:buClr>
              <a:buSzPts val="1450"/>
              <a:buChar char="●"/>
            </a:pPr>
            <a:r>
              <a:rPr lang="ja" sz="1450">
                <a:solidFill>
                  <a:srgbClr val="202124"/>
                </a:solidFill>
                <a:highlight>
                  <a:srgbClr val="F8F9FA"/>
                </a:highlight>
              </a:rPr>
              <a:t>とても丁寧で気さくな方でした。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まとめるたり書くのが上手で、話しかけるのも優しくて良かった。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とっても律儀で丁寧な対応に感心いたしました。会話しやすく、場の空気づくりも上手で、意見が偏らないように発言していない人に声かけ等もされていて、とても良かったと思います。進行が大人だと話しにくい？構えてしまうところもあるような気がしますので、今後もこのような場には、学生の方に来てもらうのが宜しいと思います！</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適度なタイミングで質問してくれたので話しやすかった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ここに集まった人の目的・手法がよかったからです。</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気になることはありませんでした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ファシリテーターさんがみんな声掛けをしっかりしていた</a:t>
            </a:r>
            <a:endParaRPr sz="1450">
              <a:solidFill>
                <a:srgbClr val="202124"/>
              </a:solidFill>
              <a:highlight>
                <a:srgbClr val="F8F9FA"/>
              </a:highlight>
            </a:endParaRPr>
          </a:p>
          <a:p>
            <a:pPr marL="0" lvl="0" indent="0" algn="l" rtl="0">
              <a:spcBef>
                <a:spcPts val="0"/>
              </a:spcBef>
              <a:spcAft>
                <a:spcPts val="1200"/>
              </a:spcAft>
              <a:buNone/>
            </a:pP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3" descr="フォームの回答のグラフ。質問のタイトル: 市民活動やまちづくりへの参加について。回答数: 12 件の回答。" title="市民活動やまちづくりへの参加について"/>
          <p:cNvPicPr preferRelativeResize="0"/>
          <p:nvPr/>
        </p:nvPicPr>
        <p:blipFill>
          <a:blip r:embed="rId3">
            <a:alphaModFix/>
          </a:blip>
          <a:stretch>
            <a:fillRect/>
          </a:stretch>
        </p:blipFill>
        <p:spPr>
          <a:xfrm>
            <a:off x="0" y="647402"/>
            <a:ext cx="9144003" cy="384869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980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市民活動やまちづくりへの参加について</a:t>
            </a:r>
            <a:endParaRPr/>
          </a:p>
          <a:p>
            <a:pPr marL="0" lvl="0" indent="0" algn="l" rtl="0">
              <a:spcBef>
                <a:spcPts val="0"/>
              </a:spcBef>
              <a:spcAft>
                <a:spcPts val="0"/>
              </a:spcAft>
              <a:buNone/>
            </a:pPr>
            <a:r>
              <a:rPr lang="ja" sz="2577"/>
              <a:t>（どのような活動があれば参加しようと思うか）</a:t>
            </a:r>
            <a:endParaRPr sz="2577"/>
          </a:p>
        </p:txBody>
      </p:sp>
      <p:sp>
        <p:nvSpPr>
          <p:cNvPr id="124" name="Google Shape;124;p24"/>
          <p:cNvSpPr txBox="1">
            <a:spLocks noGrp="1"/>
          </p:cNvSpPr>
          <p:nvPr>
            <p:ph type="body" idx="1"/>
          </p:nvPr>
        </p:nvSpPr>
        <p:spPr>
          <a:xfrm>
            <a:off x="311700" y="1511900"/>
            <a:ext cx="8520600" cy="2280600"/>
          </a:xfrm>
          <a:prstGeom prst="rect">
            <a:avLst/>
          </a:prstGeom>
        </p:spPr>
        <p:txBody>
          <a:bodyPr spcFirstLastPara="1" wrap="square" lIns="91425" tIns="91425" rIns="91425" bIns="91425" anchor="t" anchorCtr="0">
            <a:normAutofit/>
          </a:bodyPr>
          <a:lstStyle/>
          <a:p>
            <a:pPr marL="457200" marR="101600" lvl="0" indent="-320675" algn="l" rtl="0">
              <a:lnSpc>
                <a:spcPct val="142857"/>
              </a:lnSpc>
              <a:spcBef>
                <a:spcPts val="300"/>
              </a:spcBef>
              <a:spcAft>
                <a:spcPts val="0"/>
              </a:spcAft>
              <a:buClr>
                <a:srgbClr val="202124"/>
              </a:buClr>
              <a:buSzPts val="1450"/>
              <a:buChar char="●"/>
            </a:pPr>
            <a:r>
              <a:rPr lang="ja" sz="1450">
                <a:solidFill>
                  <a:srgbClr val="202124"/>
                </a:solidFill>
                <a:highlight>
                  <a:srgbClr val="F8F9FA"/>
                </a:highlight>
              </a:rPr>
              <a:t>子供連れで参加でき、お土産が貰えたら参加します。</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子育て支援に関するもの</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食べ物関連のイベントがあれば参加してみたいです</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楽しかったから。未来のために活かしたいから。</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若年者にも参加しやすいイベント</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子どもの遊ぶところや学ぶところに関すること</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descr="フォームの回答のグラフ。質問のタイトル: 今後の参加希望について。回答数: 12 件の回答。" title="今後の参加希望について"/>
          <p:cNvPicPr preferRelativeResize="0"/>
          <p:nvPr/>
        </p:nvPicPr>
        <p:blipFill>
          <a:blip r:embed="rId3">
            <a:alphaModFix/>
          </a:blip>
          <a:stretch>
            <a:fillRect/>
          </a:stretch>
        </p:blipFill>
        <p:spPr>
          <a:xfrm>
            <a:off x="0" y="647402"/>
            <a:ext cx="9144003" cy="384869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311700" y="445025"/>
            <a:ext cx="8520600" cy="930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今後の参加希望について</a:t>
            </a:r>
            <a:endParaRPr/>
          </a:p>
          <a:p>
            <a:pPr marL="0" lvl="0" indent="0" algn="l" rtl="0">
              <a:spcBef>
                <a:spcPts val="0"/>
              </a:spcBef>
              <a:spcAft>
                <a:spcPts val="0"/>
              </a:spcAft>
              <a:buNone/>
            </a:pPr>
            <a:r>
              <a:rPr lang="ja"/>
              <a:t>（話し合いたいテーマ）</a:t>
            </a:r>
            <a:endParaRPr/>
          </a:p>
        </p:txBody>
      </p:sp>
      <p:sp>
        <p:nvSpPr>
          <p:cNvPr id="135" name="Google Shape;135;p26"/>
          <p:cNvSpPr txBox="1">
            <a:spLocks noGrp="1"/>
          </p:cNvSpPr>
          <p:nvPr>
            <p:ph type="body" idx="1"/>
          </p:nvPr>
        </p:nvSpPr>
        <p:spPr>
          <a:xfrm>
            <a:off x="311700" y="1499500"/>
            <a:ext cx="8520600" cy="3416400"/>
          </a:xfrm>
          <a:prstGeom prst="rect">
            <a:avLst/>
          </a:prstGeom>
        </p:spPr>
        <p:txBody>
          <a:bodyPr spcFirstLastPara="1" wrap="square" lIns="91425" tIns="91425" rIns="91425" bIns="91425" anchor="t" anchorCtr="0">
            <a:normAutofit/>
          </a:bodyPr>
          <a:lstStyle/>
          <a:p>
            <a:pPr marL="457200" marR="101600" lvl="0" indent="-320675" algn="l" rtl="0">
              <a:lnSpc>
                <a:spcPct val="142857"/>
              </a:lnSpc>
              <a:spcBef>
                <a:spcPts val="300"/>
              </a:spcBef>
              <a:spcAft>
                <a:spcPts val="0"/>
              </a:spcAft>
              <a:buClr>
                <a:srgbClr val="202124"/>
              </a:buClr>
              <a:buSzPts val="1450"/>
              <a:buChar char="●"/>
            </a:pPr>
            <a:r>
              <a:rPr lang="ja" sz="1450">
                <a:solidFill>
                  <a:srgbClr val="202124"/>
                </a:solidFill>
                <a:highlight>
                  <a:srgbClr val="F8F9FA"/>
                </a:highlight>
              </a:rPr>
              <a:t>若者の政治への関心について</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野洲川の活用</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マイナンバーカードの普及と有効的な活用方法について</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今日のテーマが楽しかった！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自治体・地域行事について</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その他の意見</a:t>
            </a:r>
            <a:endParaRPr/>
          </a:p>
        </p:txBody>
      </p:sp>
      <p:sp>
        <p:nvSpPr>
          <p:cNvPr id="141" name="Google Shape;14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marR="101600" lvl="0" indent="-320675" algn="l" rtl="0">
              <a:lnSpc>
                <a:spcPct val="142857"/>
              </a:lnSpc>
              <a:spcBef>
                <a:spcPts val="300"/>
              </a:spcBef>
              <a:spcAft>
                <a:spcPts val="0"/>
              </a:spcAft>
              <a:buClr>
                <a:srgbClr val="202124"/>
              </a:buClr>
              <a:buSzPts val="1450"/>
              <a:buChar char="●"/>
            </a:pPr>
            <a:r>
              <a:rPr lang="ja" sz="1450">
                <a:solidFill>
                  <a:srgbClr val="202124"/>
                </a:solidFill>
                <a:highlight>
                  <a:srgbClr val="F8F9FA"/>
                </a:highlight>
              </a:rPr>
              <a:t>同年代が参加してるのがわかれば参加します。</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このような場に参加させていただくのは初めてでした。同じくらいの年代、または若い方々と意見を交換する場はなかなかないと思い勇気をもって参加しました。守山市民というだけで、なんの関係性を気にすることなく自分の意見を言える、聞き合える場、話し合える場というのは良いなと思いました。この会こそが、まちづくりの第一歩になっているぞと思いまし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良い勉強になりました、ありがとうございました。</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descr="フォームの回答のグラフ。質問のタイトル: 今回の参加理由は？。回答数: 12 件の回答。" title="今回の参加理由は？"/>
          <p:cNvPicPr preferRelativeResize="0"/>
          <p:nvPr/>
        </p:nvPicPr>
        <p:blipFill>
          <a:blip r:embed="rId3">
            <a:alphaModFix/>
          </a:blip>
          <a:stretch>
            <a:fillRect/>
          </a:stretch>
        </p:blipFill>
        <p:spPr>
          <a:xfrm>
            <a:off x="152400" y="152400"/>
            <a:ext cx="8839204" cy="4203801"/>
          </a:xfrm>
          <a:prstGeom prst="rect">
            <a:avLst/>
          </a:prstGeom>
          <a:noFill/>
          <a:ln w="9525" cap="flat" cmpd="sng">
            <a:solidFill>
              <a:schemeClr val="dk1"/>
            </a:solidFill>
            <a:prstDash val="solid"/>
            <a:round/>
            <a:headEnd type="none" w="sm" len="sm"/>
            <a:tailEnd type="none" w="sm" len="sm"/>
          </a:ln>
        </p:spPr>
      </p:pic>
      <p:sp>
        <p:nvSpPr>
          <p:cNvPr id="61" name="Google Shape;61;p14"/>
          <p:cNvSpPr txBox="1"/>
          <p:nvPr/>
        </p:nvSpPr>
        <p:spPr>
          <a:xfrm>
            <a:off x="7417500" y="4455375"/>
            <a:ext cx="1574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a:t>（複数回答可）</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descr="フォームの回答のグラフ。質問のタイトル: 今回のもりやま未来ミーティングに参加していかがでしたか？。回答数: 12 件の回答。" title="今回のもりやま未来ミーティングに参加していかがでしたか？"/>
          <p:cNvPicPr preferRelativeResize="0"/>
          <p:nvPr/>
        </p:nvPicPr>
        <p:blipFill>
          <a:blip r:embed="rId3">
            <a:alphaModFix/>
          </a:blip>
          <a:stretch>
            <a:fillRect/>
          </a:stretch>
        </p:blipFill>
        <p:spPr>
          <a:xfrm>
            <a:off x="152400" y="152400"/>
            <a:ext cx="8839204" cy="4203801"/>
          </a:xfrm>
          <a:prstGeom prst="rect">
            <a:avLst/>
          </a:prstGeom>
          <a:noFill/>
          <a:ln w="9525" cap="flat" cmpd="sng">
            <a:solidFill>
              <a:schemeClr val="dk1"/>
            </a:solidFill>
            <a:prstDash val="solid"/>
            <a:round/>
            <a:headEnd type="none" w="sm" len="sm"/>
            <a:tailEnd type="none" w="sm" len="sm"/>
          </a:ln>
        </p:spPr>
      </p:pic>
      <p:sp>
        <p:nvSpPr>
          <p:cNvPr id="67" name="Google Shape;67;p15"/>
          <p:cNvSpPr txBox="1"/>
          <p:nvPr/>
        </p:nvSpPr>
        <p:spPr>
          <a:xfrm>
            <a:off x="7417500" y="4455375"/>
            <a:ext cx="1574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a:t>（複数回答可）</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descr="フォームの回答のグラフ。質問のタイトル: 参加しやすい時間帯について。回答数: 12 件の回答。" title="参加しやすい時間帯について"/>
          <p:cNvPicPr preferRelativeResize="0"/>
          <p:nvPr/>
        </p:nvPicPr>
        <p:blipFill>
          <a:blip r:embed="rId3">
            <a:alphaModFix/>
          </a:blip>
          <a:stretch>
            <a:fillRect/>
          </a:stretch>
        </p:blipFill>
        <p:spPr>
          <a:xfrm>
            <a:off x="152400" y="152400"/>
            <a:ext cx="8839204" cy="4203801"/>
          </a:xfrm>
          <a:prstGeom prst="rect">
            <a:avLst/>
          </a:prstGeom>
          <a:noFill/>
          <a:ln w="9525" cap="flat" cmpd="sng">
            <a:solidFill>
              <a:schemeClr val="dk1"/>
            </a:solidFill>
            <a:prstDash val="solid"/>
            <a:round/>
            <a:headEnd type="none" w="sm" len="sm"/>
            <a:tailEnd type="none" w="sm" len="sm"/>
          </a:ln>
        </p:spPr>
      </p:pic>
      <p:sp>
        <p:nvSpPr>
          <p:cNvPr id="73" name="Google Shape;73;p16"/>
          <p:cNvSpPr txBox="1"/>
          <p:nvPr/>
        </p:nvSpPr>
        <p:spPr>
          <a:xfrm>
            <a:off x="7417500" y="4455375"/>
            <a:ext cx="1574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a:t>（複数回答可）</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7" descr="フォームの回答のグラフ。質問のタイトル: 話し合いの流れについて。回答数: 12 件の回答。" title="話し合いの流れについて"/>
          <p:cNvPicPr preferRelativeResize="0"/>
          <p:nvPr/>
        </p:nvPicPr>
        <p:blipFill>
          <a:blip r:embed="rId3">
            <a:alphaModFix/>
          </a:blip>
          <a:stretch>
            <a:fillRect/>
          </a:stretch>
        </p:blipFill>
        <p:spPr>
          <a:xfrm>
            <a:off x="152400" y="152400"/>
            <a:ext cx="8839204" cy="4203801"/>
          </a:xfrm>
          <a:prstGeom prst="rect">
            <a:avLst/>
          </a:prstGeom>
          <a:noFill/>
          <a:ln w="9525" cap="flat" cmpd="sng">
            <a:solidFill>
              <a:schemeClr val="dk1"/>
            </a:solidFill>
            <a:prstDash val="solid"/>
            <a:round/>
            <a:headEnd type="none" w="sm" len="sm"/>
            <a:tailEnd type="none" w="sm" len="sm"/>
          </a:ln>
        </p:spPr>
      </p:pic>
      <p:sp>
        <p:nvSpPr>
          <p:cNvPr id="79" name="Google Shape;79;p17"/>
          <p:cNvSpPr txBox="1"/>
          <p:nvPr/>
        </p:nvSpPr>
        <p:spPr>
          <a:xfrm>
            <a:off x="842775" y="3718225"/>
            <a:ext cx="2020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300"/>
              <a:t>よい（やりやすい）</a:t>
            </a:r>
            <a:endParaRPr sz="1300"/>
          </a:p>
        </p:txBody>
      </p:sp>
      <p:sp>
        <p:nvSpPr>
          <p:cNvPr id="80" name="Google Shape;80;p17"/>
          <p:cNvSpPr txBox="1"/>
          <p:nvPr/>
        </p:nvSpPr>
        <p:spPr>
          <a:xfrm>
            <a:off x="7114150" y="3718225"/>
            <a:ext cx="19395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1300"/>
              <a:t>わるい（やりにくい）</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話し合いの流れについて（理由）</a:t>
            </a:r>
            <a:endParaRPr/>
          </a:p>
        </p:txBody>
      </p:sp>
      <p:sp>
        <p:nvSpPr>
          <p:cNvPr id="86" name="Google Shape;8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marR="101600" lvl="0" indent="-320675" algn="l" rtl="0">
              <a:lnSpc>
                <a:spcPct val="142857"/>
              </a:lnSpc>
              <a:spcBef>
                <a:spcPts val="300"/>
              </a:spcBef>
              <a:spcAft>
                <a:spcPts val="0"/>
              </a:spcAft>
              <a:buClr>
                <a:srgbClr val="202124"/>
              </a:buClr>
              <a:buSzPts val="1450"/>
              <a:buChar char="●"/>
            </a:pPr>
            <a:r>
              <a:rPr lang="ja" sz="1450">
                <a:solidFill>
                  <a:srgbClr val="202124"/>
                </a:solidFill>
                <a:highlight>
                  <a:srgbClr val="F8F9FA"/>
                </a:highlight>
              </a:rPr>
              <a:t>雰囲気が良くなってから話し合いができて良かったです。</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自己紹介で話したことによって、喋りやすい雰囲気になった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アイスブレイクは必須！と思っていました。自己紹介をお願いします、と唐突に言われるとあたふたしてしまうこともありますので、項目が定められていて良かったと思いました。またグループでこれについて、とステップごとに話せば良かったので、答えやすかったです。ただ、あと残り何分などアナウンスが多く、時間に縛られる感じが和めない空気感を作ってしまっていたように思いまし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発言しやすかった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アイスブレイク大事！話しやすかった！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それぞれについて話をしっかりできた</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9" descr="フォームの回答のグラフ。質問のタイトル: 各セクションの時間配分について。回答数: 12 件の回答。" title="各セクションの時間配分について"/>
          <p:cNvPicPr preferRelativeResize="0"/>
          <p:nvPr/>
        </p:nvPicPr>
        <p:blipFill>
          <a:blip r:embed="rId3">
            <a:alphaModFix/>
          </a:blip>
          <a:stretch>
            <a:fillRect/>
          </a:stretch>
        </p:blipFill>
        <p:spPr>
          <a:xfrm>
            <a:off x="152400" y="152400"/>
            <a:ext cx="8839204" cy="4203801"/>
          </a:xfrm>
          <a:prstGeom prst="rect">
            <a:avLst/>
          </a:prstGeom>
          <a:noFill/>
          <a:ln w="9525" cap="flat" cmpd="sng">
            <a:solidFill>
              <a:schemeClr val="dk1"/>
            </a:solidFill>
            <a:prstDash val="solid"/>
            <a:round/>
            <a:headEnd type="none" w="sm" len="sm"/>
            <a:tailEnd type="none" w="sm" len="sm"/>
          </a:ln>
        </p:spPr>
      </p:pic>
      <p:sp>
        <p:nvSpPr>
          <p:cNvPr id="92" name="Google Shape;92;p19"/>
          <p:cNvSpPr txBox="1"/>
          <p:nvPr/>
        </p:nvSpPr>
        <p:spPr>
          <a:xfrm>
            <a:off x="1549225" y="3718225"/>
            <a:ext cx="607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300"/>
              <a:t>長い</a:t>
            </a:r>
            <a:endParaRPr sz="1300"/>
          </a:p>
        </p:txBody>
      </p:sp>
      <p:sp>
        <p:nvSpPr>
          <p:cNvPr id="93" name="Google Shape;93;p19"/>
          <p:cNvSpPr txBox="1"/>
          <p:nvPr/>
        </p:nvSpPr>
        <p:spPr>
          <a:xfrm>
            <a:off x="7972975" y="3718225"/>
            <a:ext cx="731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300"/>
              <a:t>短い</a:t>
            </a:r>
            <a:endParaRPr sz="1300"/>
          </a:p>
        </p:txBody>
      </p:sp>
      <p:sp>
        <p:nvSpPr>
          <p:cNvPr id="94" name="Google Shape;94;p19"/>
          <p:cNvSpPr txBox="1"/>
          <p:nvPr/>
        </p:nvSpPr>
        <p:spPr>
          <a:xfrm>
            <a:off x="4375075" y="3718225"/>
            <a:ext cx="12537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1300"/>
              <a:t>ちょうどよい</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各セクションの時間配分について（理由）</a:t>
            </a:r>
            <a:endParaRPr/>
          </a:p>
        </p:txBody>
      </p:sp>
      <p:sp>
        <p:nvSpPr>
          <p:cNvPr id="100" name="Google Shape;10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marR="101600" lvl="0" indent="-320675" algn="l" rtl="0">
              <a:lnSpc>
                <a:spcPct val="142857"/>
              </a:lnSpc>
              <a:spcBef>
                <a:spcPts val="300"/>
              </a:spcBef>
              <a:spcAft>
                <a:spcPts val="0"/>
              </a:spcAft>
              <a:buClr>
                <a:srgbClr val="202124"/>
              </a:buClr>
              <a:buSzPts val="1450"/>
              <a:buChar char="●"/>
            </a:pPr>
            <a:r>
              <a:rPr lang="ja" sz="1450">
                <a:solidFill>
                  <a:srgbClr val="202124"/>
                </a:solidFill>
                <a:highlight>
                  <a:srgbClr val="F8F9FA"/>
                </a:highlight>
              </a:rPr>
              <a:t>ちょうど良いくらいの時間でした。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少し時間オーバーしてたので結果的に時間が足りなかったのだと思うが最初から長くて設定されても辛いのでちょうどよい。</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全体的な流れとして適切だと思いました。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ちょうど良かった</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30分があっという間だった。30歳代は普段からいろいろと思っていることがあるので…</a:t>
            </a:r>
            <a:endParaRPr sz="1450">
              <a:solidFill>
                <a:srgbClr val="202124"/>
              </a:solidFill>
              <a:highlight>
                <a:srgbClr val="F8F9FA"/>
              </a:highlight>
            </a:endParaRPr>
          </a:p>
          <a:p>
            <a:pPr marL="457200" marR="101600" lvl="0" indent="-320675" algn="l" rtl="0">
              <a:lnSpc>
                <a:spcPct val="142857"/>
              </a:lnSpc>
              <a:spcBef>
                <a:spcPts val="0"/>
              </a:spcBef>
              <a:spcAft>
                <a:spcPts val="0"/>
              </a:spcAft>
              <a:buClr>
                <a:srgbClr val="202124"/>
              </a:buClr>
              <a:buSzPts val="1450"/>
              <a:buChar char="●"/>
            </a:pPr>
            <a:r>
              <a:rPr lang="ja" sz="1450">
                <a:solidFill>
                  <a:srgbClr val="202124"/>
                </a:solidFill>
                <a:highlight>
                  <a:srgbClr val="F8F9FA"/>
                </a:highlight>
              </a:rPr>
              <a:t>2～3分あまって、好きに話す時間も持てて、そこでさらに追加でまとめれた</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1" descr="フォームの回答のグラフ。質問のタイトル: ファシリテーターの進行について。回答数: 12 件の回答。" title="ファシリテーターの進行について"/>
          <p:cNvPicPr preferRelativeResize="0"/>
          <p:nvPr/>
        </p:nvPicPr>
        <p:blipFill>
          <a:blip r:embed="rId3">
            <a:alphaModFix/>
          </a:blip>
          <a:stretch>
            <a:fillRect/>
          </a:stretch>
        </p:blipFill>
        <p:spPr>
          <a:xfrm>
            <a:off x="152400" y="152400"/>
            <a:ext cx="8839204" cy="4203801"/>
          </a:xfrm>
          <a:prstGeom prst="rect">
            <a:avLst/>
          </a:prstGeom>
          <a:noFill/>
          <a:ln w="9525" cap="flat" cmpd="sng">
            <a:solidFill>
              <a:schemeClr val="dk1"/>
            </a:solidFill>
            <a:prstDash val="solid"/>
            <a:round/>
            <a:headEnd type="none" w="sm" len="sm"/>
            <a:tailEnd type="none" w="sm" len="sm"/>
          </a:ln>
        </p:spPr>
      </p:pic>
      <p:sp>
        <p:nvSpPr>
          <p:cNvPr id="106" name="Google Shape;106;p21"/>
          <p:cNvSpPr txBox="1"/>
          <p:nvPr/>
        </p:nvSpPr>
        <p:spPr>
          <a:xfrm>
            <a:off x="7849050" y="3767800"/>
            <a:ext cx="7311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1300"/>
              <a:t>わるい</a:t>
            </a:r>
            <a:endParaRPr sz="1300"/>
          </a:p>
        </p:txBody>
      </p:sp>
      <p:sp>
        <p:nvSpPr>
          <p:cNvPr id="107" name="Google Shape;107;p21"/>
          <p:cNvSpPr txBox="1"/>
          <p:nvPr/>
        </p:nvSpPr>
        <p:spPr>
          <a:xfrm>
            <a:off x="1482200" y="3767800"/>
            <a:ext cx="7311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1300"/>
              <a:t>よい</a:t>
            </a:r>
            <a:endParaRPr sz="13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631</Words>
  <Application>Microsoft Office PowerPoint</Application>
  <PresentationFormat>画面に合わせる (16:9)</PresentationFormat>
  <Paragraphs>54</Paragraphs>
  <Slides>15</Slides>
  <Notes>15</Notes>
  <HiddenSlides>0</HiddenSlides>
  <MMClips>0</MMClips>
  <ScaleCrop>false</ScaleCrop>
  <HeadingPairs>
    <vt:vector size="6" baseType="variant">
      <vt:variant>
        <vt:lpstr>使用されているフォント</vt:lpstr>
      </vt:variant>
      <vt:variant>
        <vt:i4>1</vt:i4>
      </vt:variant>
      <vt:variant>
        <vt:lpstr>テーマ</vt:lpstr>
      </vt:variant>
      <vt:variant>
        <vt:i4>1</vt:i4>
      </vt:variant>
      <vt:variant>
        <vt:lpstr>スライド タイトル</vt:lpstr>
      </vt:variant>
      <vt:variant>
        <vt:i4>15</vt:i4>
      </vt:variant>
    </vt:vector>
  </HeadingPairs>
  <TitlesOfParts>
    <vt:vector size="17" baseType="lpstr">
      <vt:lpstr>Arial</vt:lpstr>
      <vt:lpstr>Simple Light</vt:lpstr>
      <vt:lpstr>令和４年７月23日（土） もりやま未来ミーティング</vt:lpstr>
      <vt:lpstr>PowerPoint プレゼンテーション</vt:lpstr>
      <vt:lpstr>PowerPoint プレゼンテーション</vt:lpstr>
      <vt:lpstr>PowerPoint プレゼンテーション</vt:lpstr>
      <vt:lpstr>PowerPoint プレゼンテーション</vt:lpstr>
      <vt:lpstr>話し合いの流れについて（理由）</vt:lpstr>
      <vt:lpstr>PowerPoint プレゼンテーション</vt:lpstr>
      <vt:lpstr>各セクションの時間配分について（理由）</vt:lpstr>
      <vt:lpstr>PowerPoint プレゼンテーション</vt:lpstr>
      <vt:lpstr>ファシリテーターの進行について（理由）</vt:lpstr>
      <vt:lpstr>PowerPoint プレゼンテーション</vt:lpstr>
      <vt:lpstr>市民活動やまちづくりへの参加について （どのような活動があれば参加しようと思うか）</vt:lpstr>
      <vt:lpstr>PowerPoint プレゼンテーション</vt:lpstr>
      <vt:lpstr>今後の参加希望について （話し合いたいテーマ）</vt:lpstr>
      <vt:lpstr>その他の意見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令和４年７月23日（土） もりやま未来ミーティング</dc:title>
  <dc:creator>村井　亮太</dc:creator>
  <cp:lastModifiedBy>守山市役所</cp:lastModifiedBy>
  <cp:revision>1</cp:revision>
  <dcterms:modified xsi:type="dcterms:W3CDTF">2022-08-01T02:39:37Z</dcterms:modified>
</cp:coreProperties>
</file>